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89" autoAdjust="0"/>
  </p:normalViewPr>
  <p:slideViewPr>
    <p:cSldViewPr snapToGrid="0" showGuides="1">
      <p:cViewPr>
        <p:scale>
          <a:sx n="100" d="100"/>
          <a:sy n="100" d="100"/>
        </p:scale>
        <p:origin x="816" y="-570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31.05.2023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7888" y="1243013"/>
            <a:ext cx="251301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Improving Our School 2023-24</a:t>
            </a:r>
            <a:endParaRPr lang="ru-RU" sz="2400" dirty="0"/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83B7E261-F076-44C4-8CE3-CC57E586483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269325" y="202333"/>
            <a:ext cx="1003143" cy="976512"/>
          </a:xfrm>
        </p:spPr>
        <p:txBody>
          <a:bodyPr/>
          <a:lstStyle/>
          <a:p>
            <a:endParaRPr lang="ru-RU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335158"/>
            <a:ext cx="1174750" cy="821507"/>
          </a:xfrm>
        </p:spPr>
        <p:txBody>
          <a:bodyPr/>
          <a:lstStyle/>
          <a:p>
            <a:pPr algn="ctr"/>
            <a:r>
              <a:rPr lang="en-US" sz="950" b="1" dirty="0"/>
              <a:t>Working with DEPs to understand high quality learning and teaching using John Hattie visible learning approach</a:t>
            </a:r>
            <a:endParaRPr lang="ru-RU" sz="950" b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335158"/>
            <a:ext cx="1174750" cy="633887"/>
          </a:xfrm>
        </p:spPr>
        <p:txBody>
          <a:bodyPr/>
          <a:lstStyle/>
          <a:p>
            <a:pPr algn="ctr"/>
            <a:r>
              <a:rPr lang="en-GB" sz="1200" b="1" dirty="0"/>
              <a:t>VR focus at second level</a:t>
            </a:r>
            <a:endParaRPr lang="ru-RU" sz="1200" b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sz="1200" b="1" dirty="0"/>
              <a:t>Embedding Voice 21 Oracy across all stages</a:t>
            </a:r>
            <a:endParaRPr lang="ru-RU" sz="12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52164"/>
            <a:ext cx="1174750" cy="624001"/>
          </a:xfrm>
        </p:spPr>
        <p:txBody>
          <a:bodyPr/>
          <a:lstStyle/>
          <a:p>
            <a:pPr algn="ctr"/>
            <a:r>
              <a:rPr lang="en-GB" sz="1200" b="1" dirty="0"/>
              <a:t>Staff trained in Explicitly Teaching Writing approach</a:t>
            </a:r>
            <a:endParaRPr lang="ru-RU" sz="12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48473" y="2162212"/>
            <a:ext cx="1483200" cy="354546"/>
          </a:xfrm>
        </p:spPr>
        <p:txBody>
          <a:bodyPr/>
          <a:lstStyle/>
          <a:p>
            <a:r>
              <a:rPr lang="en-US" sz="1600" dirty="0">
                <a:solidFill>
                  <a:srgbClr val="1A1A1A"/>
                </a:solidFill>
                <a:latin typeface="+mn-lt"/>
              </a:rPr>
              <a:t>PEDAGOGY</a:t>
            </a:r>
            <a:endParaRPr lang="ru-RU" sz="1600" dirty="0">
              <a:solidFill>
                <a:srgbClr val="1A1A1A"/>
              </a:solidFill>
              <a:latin typeface="+mn-lt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sz="1400" dirty="0">
                <a:solidFill>
                  <a:srgbClr val="1A1A1A"/>
                </a:solidFill>
                <a:latin typeface="+mn-lt"/>
              </a:rPr>
              <a:t>USE OF VR TO RAISE ATTAINMENT IN WRITING</a:t>
            </a:r>
            <a:endParaRPr lang="ru-RU" sz="1400" dirty="0">
              <a:solidFill>
                <a:srgbClr val="1A1A1A"/>
              </a:solidFill>
              <a:latin typeface="+mn-lt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11707" y="2132425"/>
            <a:ext cx="1483200" cy="416000"/>
          </a:xfrm>
        </p:spPr>
        <p:txBody>
          <a:bodyPr/>
          <a:lstStyle/>
          <a:p>
            <a:r>
              <a:rPr lang="en-US" sz="1600" dirty="0">
                <a:solidFill>
                  <a:srgbClr val="1A1A1A"/>
                </a:solidFill>
                <a:latin typeface="+mn-lt"/>
              </a:rPr>
              <a:t>ORAL LANGUAGE INTERVENTIONS</a:t>
            </a:r>
            <a:endParaRPr lang="ru-RU" sz="1600" dirty="0">
              <a:solidFill>
                <a:srgbClr val="1A1A1A"/>
              </a:solidFill>
              <a:latin typeface="+mn-lt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72162"/>
            <a:ext cx="1483200" cy="416000"/>
          </a:xfrm>
        </p:spPr>
        <p:txBody>
          <a:bodyPr/>
          <a:lstStyle/>
          <a:p>
            <a:r>
              <a:rPr lang="en-US" sz="1400" dirty="0">
                <a:solidFill>
                  <a:srgbClr val="1A1A1A"/>
                </a:solidFill>
                <a:latin typeface="+mn-lt"/>
              </a:rPr>
              <a:t>CLOSING THE GAP IN WRITING</a:t>
            </a:r>
            <a:endParaRPr lang="ru-RU" sz="1400" dirty="0">
              <a:solidFill>
                <a:srgbClr val="1A1A1A"/>
              </a:solidFill>
              <a:latin typeface="+mn-lt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94772" y="7550539"/>
            <a:ext cx="1477445" cy="416000"/>
          </a:xfrm>
        </p:spPr>
        <p:txBody>
          <a:bodyPr/>
          <a:lstStyle/>
          <a:p>
            <a:r>
              <a:rPr lang="en-US" sz="1400" dirty="0">
                <a:solidFill>
                  <a:srgbClr val="1A1A1A"/>
                </a:solidFill>
                <a:latin typeface="+mn-lt"/>
              </a:rPr>
              <a:t>TARGETING ATTAINMENT GAPS IN NUMERACY</a:t>
            </a:r>
            <a:endParaRPr lang="ru-RU" sz="1400" dirty="0">
              <a:solidFill>
                <a:srgbClr val="1A1A1A"/>
              </a:solidFill>
              <a:latin typeface="+mn-lt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882312" y="7670964"/>
            <a:ext cx="1483200" cy="416000"/>
          </a:xfrm>
        </p:spPr>
        <p:txBody>
          <a:bodyPr/>
          <a:lstStyle/>
          <a:p>
            <a:r>
              <a:rPr lang="en-US" sz="1600" dirty="0">
                <a:solidFill>
                  <a:srgbClr val="1A1A1A"/>
                </a:solidFill>
                <a:latin typeface="+mn-lt"/>
              </a:rPr>
              <a:t>CLUSTER STEM PROJECT</a:t>
            </a:r>
            <a:endParaRPr lang="ru-RU" sz="1600" dirty="0">
              <a:solidFill>
                <a:srgbClr val="1A1A1A"/>
              </a:solidFill>
              <a:latin typeface="+mn-l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>
                <a:solidFill>
                  <a:srgbClr val="1A1A1A"/>
                </a:solidFill>
                <a:latin typeface="+mn-lt"/>
              </a:rPr>
              <a:t>UNCRC GOLD AWARD</a:t>
            </a:r>
            <a:endParaRPr lang="ru-RU" dirty="0">
              <a:solidFill>
                <a:srgbClr val="1A1A1A"/>
              </a:solidFill>
              <a:latin typeface="+mn-lt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>
                <a:solidFill>
                  <a:srgbClr val="1A1A1A"/>
                </a:solidFill>
                <a:latin typeface="+mn-lt"/>
              </a:rPr>
              <a:t>CLUSTER HWB</a:t>
            </a:r>
            <a:endParaRPr lang="ru-RU" dirty="0">
              <a:solidFill>
                <a:srgbClr val="1A1A1A"/>
              </a:solidFill>
              <a:latin typeface="+mn-lt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6461" y="8052147"/>
            <a:ext cx="1174750" cy="781691"/>
          </a:xfrm>
        </p:spPr>
        <p:txBody>
          <a:bodyPr/>
          <a:lstStyle/>
          <a:p>
            <a:pPr algn="ctr"/>
            <a:r>
              <a:rPr lang="en-GB" sz="1400" b="1" dirty="0"/>
              <a:t>Using Numicon Big Ideas and Breaking Barriers</a:t>
            </a:r>
            <a:endParaRPr lang="ru-RU" sz="1400" b="1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085256"/>
            <a:ext cx="1174750" cy="748582"/>
          </a:xfrm>
        </p:spPr>
        <p:txBody>
          <a:bodyPr/>
          <a:lstStyle/>
          <a:p>
            <a:pPr algn="ctr"/>
            <a:r>
              <a:rPr lang="en-GB" sz="1050" b="1" dirty="0"/>
              <a:t>Effective Learning and Teaching &amp; Skill development and progression across all levels </a:t>
            </a:r>
            <a:endParaRPr lang="ru-RU" sz="1050" b="1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en-GB" sz="1100" b="1" dirty="0"/>
              <a:t>Progression from silver to GOLD</a:t>
            </a:r>
            <a:endParaRPr lang="ru-RU" sz="1100" b="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en-US" sz="1100" b="1" dirty="0"/>
              <a:t>Shared language and strategies to improve resilience, coping and confidence</a:t>
            </a:r>
            <a:endParaRPr lang="ru-RU" sz="1100" b="1" dirty="0"/>
          </a:p>
        </p:txBody>
      </p:sp>
      <p:sp>
        <p:nvSpPr>
          <p:cNvPr id="25" name="Heart 24">
            <a:extLst>
              <a:ext uri="{FF2B5EF4-FFF2-40B4-BE49-F238E27FC236}">
                <a16:creationId xmlns:a16="http://schemas.microsoft.com/office/drawing/2014/main" id="{7FC291FF-CB26-6ACF-A10C-C48080416995}"/>
              </a:ext>
            </a:extLst>
          </p:cNvPr>
          <p:cNvSpPr/>
          <p:nvPr/>
        </p:nvSpPr>
        <p:spPr>
          <a:xfrm>
            <a:off x="3041937" y="4121571"/>
            <a:ext cx="780040" cy="673307"/>
          </a:xfrm>
          <a:prstGeom prst="hear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46" name="Picture 22" descr="Fundraising Strategic Writing Executive at UNICEF — Roman Road LDN">
            <a:extLst>
              <a:ext uri="{FF2B5EF4-FFF2-40B4-BE49-F238E27FC236}">
                <a16:creationId xmlns:a16="http://schemas.microsoft.com/office/drawing/2014/main" id="{205629CB-BF9E-C2F2-6A7E-B2DE483458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8" t="12859" r="20772" b="11993"/>
          <a:stretch/>
        </p:blipFill>
        <p:spPr bwMode="auto">
          <a:xfrm>
            <a:off x="3887194" y="6954992"/>
            <a:ext cx="725236" cy="69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7FB83A8E-7813-19D5-B020-354FDF44152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463542" y="10323946"/>
            <a:ext cx="250784" cy="87488"/>
          </a:xfrm>
        </p:spPr>
      </p:sp>
      <p:pic>
        <p:nvPicPr>
          <p:cNvPr id="1054" name="Picture 30">
            <a:extLst>
              <a:ext uri="{FF2B5EF4-FFF2-40B4-BE49-F238E27FC236}">
                <a16:creationId xmlns:a16="http://schemas.microsoft.com/office/drawing/2014/main" id="{CE61F5DA-802F-BA33-3272-9470179AB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718" y="6972901"/>
            <a:ext cx="468060" cy="66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1542E66E-CA52-03FC-D09F-79F53C6D5BFE}"/>
              </a:ext>
            </a:extLst>
          </p:cNvPr>
          <p:cNvSpPr/>
          <p:nvPr/>
        </p:nvSpPr>
        <p:spPr>
          <a:xfrm rot="16200000">
            <a:off x="1983411" y="3185540"/>
            <a:ext cx="2844656" cy="376762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1A1A1A"/>
                </a:solidFill>
              </a:rPr>
              <a:t>Shared Vision, Values, Aims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6F6CF6AA-94B4-E551-7C17-075490B96068}"/>
              </a:ext>
            </a:extLst>
          </p:cNvPr>
          <p:cNvSpPr/>
          <p:nvPr/>
        </p:nvSpPr>
        <p:spPr>
          <a:xfrm>
            <a:off x="858429" y="4110335"/>
            <a:ext cx="5141151" cy="25458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1A1A1A"/>
                </a:solidFill>
                <a:effectLst/>
              </a:rPr>
              <a:t>Child at the </a:t>
            </a:r>
            <a:r>
              <a:rPr lang="en-US" sz="3200" b="1" cap="none" spc="0" dirty="0" err="1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1A1A1A"/>
                </a:solidFill>
                <a:effectLst/>
              </a:rPr>
              <a:t>centre</a:t>
            </a:r>
            <a:endParaRPr lang="en-US" sz="3200" b="1" cap="none" spc="0" dirty="0">
              <a:ln w="12700">
                <a:solidFill>
                  <a:schemeClr val="accent5"/>
                </a:solidFill>
                <a:prstDash val="solid"/>
              </a:ln>
              <a:solidFill>
                <a:srgbClr val="1A1A1A"/>
              </a:solidFill>
              <a:effectLst/>
            </a:endParaRPr>
          </a:p>
        </p:txBody>
      </p:sp>
      <p:pic>
        <p:nvPicPr>
          <p:cNvPr id="54" name="Picture 53" descr="A picture containing text, box, drawing&#10;&#10;Description automatically generated">
            <a:extLst>
              <a:ext uri="{FF2B5EF4-FFF2-40B4-BE49-F238E27FC236}">
                <a16:creationId xmlns:a16="http://schemas.microsoft.com/office/drawing/2014/main" id="{E3F72C53-231C-9606-BC79-3E5AD685CF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19" y="199017"/>
            <a:ext cx="745220" cy="103758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0769C95-3437-CB25-3608-8B9DEBA14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5619" y="4831556"/>
            <a:ext cx="1181744" cy="1370822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1BB912DC-A5DF-5BF1-6C2D-A8AE7187F6F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/>
      </p:sp>
      <p:pic>
        <p:nvPicPr>
          <p:cNvPr id="22" name="Picture 4">
            <a:extLst>
              <a:ext uri="{FF2B5EF4-FFF2-40B4-BE49-F238E27FC236}">
                <a16:creationId xmlns:a16="http://schemas.microsoft.com/office/drawing/2014/main" id="{328FF684-CF40-96F4-58C4-FE6E24EB6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642" y="2609815"/>
            <a:ext cx="882350" cy="70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5ADF77D-6689-9DDB-699B-A83DCE376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371" y="2597634"/>
            <a:ext cx="725235" cy="73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EA3F70A1-1229-A693-EF1F-750280FC9F3B}"/>
              </a:ext>
            </a:extLst>
          </p:cNvPr>
          <p:cNvPicPr>
            <a:picLocks noGrp="1" noChangeAspect="1" noChangeArrowheads="1"/>
          </p:cNvPicPr>
          <p:nvPr>
            <p:ph type="pic" sz="quarter" idx="33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328" y="6879789"/>
            <a:ext cx="766763" cy="76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DD321BD3-6818-3389-F6EE-DA80C66B0179}"/>
              </a:ext>
            </a:extLst>
          </p:cNvPr>
          <p:cNvPicPr>
            <a:picLocks noGrp="1" noChangeAspect="1" noChangeArrowheads="1"/>
          </p:cNvPicPr>
          <p:nvPr>
            <p:ph type="pic" sz="quarter" idx="29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" b="714"/>
          <a:stretch>
            <a:fillRect/>
          </a:stretch>
        </p:blipFill>
        <p:spPr bwMode="auto">
          <a:xfrm>
            <a:off x="2257426" y="2590306"/>
            <a:ext cx="648194" cy="648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A2B76C6D-7301-3734-5285-69A66A14BBE0}"/>
              </a:ext>
            </a:extLst>
          </p:cNvPr>
          <p:cNvPicPr>
            <a:picLocks noGrp="1" noChangeAspect="1" noChangeArrowheads="1"/>
          </p:cNvPicPr>
          <p:nvPr>
            <p:ph type="pic" sz="quarter" idx="28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0" b="15000"/>
          <a:stretch>
            <a:fillRect/>
          </a:stretch>
        </p:blipFill>
        <p:spPr bwMode="auto">
          <a:xfrm>
            <a:off x="550250" y="2471218"/>
            <a:ext cx="846657" cy="846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D17E92BE-CF39-2394-97F4-82E156609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22" y="6837548"/>
            <a:ext cx="589246" cy="58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.potx" id="{BE3F594B-3B73-418E-AB5F-BF51F6A04335}" vid="{4A199DF4-2C8A-45D4-8913-4EB35AA1555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Financial infographics poster</Template>
  <TotalTime>128</TotalTime>
  <Words>114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Improving Our School 2023-24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Improving Our Nursery 2022-23</dc:title>
  <dc:creator>Lisa MacPhail</dc:creator>
  <cp:lastModifiedBy>Lisa MacPhail</cp:lastModifiedBy>
  <cp:revision>20</cp:revision>
  <cp:lastPrinted>2022-09-12T06:52:17Z</cp:lastPrinted>
  <dcterms:created xsi:type="dcterms:W3CDTF">2022-09-11T14:32:21Z</dcterms:created>
  <dcterms:modified xsi:type="dcterms:W3CDTF">2023-05-31T10:14:35Z</dcterms:modified>
</cp:coreProperties>
</file>