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31" autoAdjust="0"/>
    <p:restoredTop sz="94660"/>
  </p:normalViewPr>
  <p:slideViewPr>
    <p:cSldViewPr snapToGrid="0">
      <p:cViewPr varScale="1">
        <p:scale>
          <a:sx n="86" d="100"/>
          <a:sy n="86" d="100"/>
        </p:scale>
        <p:origin x="70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75E7E8-0B95-46DE-A7ED-A08C5C812ED0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53D5F88-EB23-4B41-A247-70CC0A4FDF9C}" type="pres">
      <dgm:prSet presAssocID="{2875E7E8-0B95-46DE-A7ED-A08C5C812ED0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3A68DC87-F314-432B-9A16-DE29B1652488}" type="presOf" srcId="{2875E7E8-0B95-46DE-A7ED-A08C5C812ED0}" destId="{353D5F88-EB23-4B41-A247-70CC0A4FDF9C}" srcOrd="0" destOrd="0" presId="urn:microsoft.com/office/officeart/2005/8/layout/pyramid1"/>
  </dgm:cxnLst>
  <dgm:bg>
    <a:effectLst>
      <a:outerShdw blurRad="50800" dist="38100" dir="5400000" algn="t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2050C-2A98-4912-A575-5E4395F13C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FEAB9C-F602-465F-BEC9-D0AEA9A443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C3FC3-35A8-470F-B1FF-3D000B0AF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F47B-D607-427B-9E4A-73FBAF710012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914BD-96C2-4CFD-AB54-BD11BADEC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C0BC4-49F7-4CF3-83C2-ABA456EAF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CD6C-8253-497F-928C-F79134CE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381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C2A7D-6CFA-4588-9A57-FC6396C2E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74FBDB-CB23-4A18-8185-2AAD48C48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3063D-B5A9-4D44-964F-36F1247E4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F47B-D607-427B-9E4A-73FBAF710012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FD148-1E06-4CD1-838D-3DD14969D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96CA5-2008-4D3E-B616-D37C1CEAE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CD6C-8253-497F-928C-F79134CE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799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926C7D-F7C7-4193-B0FC-B13F8266FC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1D044E-EFB7-4465-B247-228DC214B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3D06B-07D4-436C-B397-169FE466A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F47B-D607-427B-9E4A-73FBAF710012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A5086-8D70-423D-B22C-F696CB24E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A2D7C-B4E8-4766-816B-286141DF4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CD6C-8253-497F-928C-F79134CE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82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38D95-0407-427F-A062-B0828B3BD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08613-0361-41D5-83A1-D9C117ECE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3695-C0DC-40DB-BD28-3E33E8D32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F47B-D607-427B-9E4A-73FBAF710012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DA958-BF56-468D-ADEE-116F02D1D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7560F-02AC-4997-AFE6-DAA54A111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CD6C-8253-497F-928C-F79134CE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539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59EFA-15D0-4373-A3A3-1C3E7F35A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1ECA0-E583-4754-A1A8-C5A8B02D7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743D6-82A6-46A6-B909-5546BCBDC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F47B-D607-427B-9E4A-73FBAF710012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DAD70-AE32-4B72-B7F9-7D3C3FB23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BCD2B-FC5D-4790-B8E2-1297B26D3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CD6C-8253-497F-928C-F79134CE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89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4E435-D4DC-400F-BBBF-6B305DD27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E3F6C-D73F-44C6-A056-01CC99C8CD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E84B75-CCB5-4AE6-94A5-C1C9D62B0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020ED0-A934-433C-92D3-8B4F26FC0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F47B-D607-427B-9E4A-73FBAF710012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3E07D1-68EE-4DF6-9689-162806373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B56D7E-D8C1-48F0-8074-2235071A8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CD6C-8253-497F-928C-F79134CE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091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E6B7A-B81B-4ACC-BEA5-FC9BD4122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BB94F3-6186-4264-A0B3-5B4FE776A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99274-623E-4DD9-83A2-B32C685787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A751CD-2AC8-4796-8AE2-CB8F894FEE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C2D8D2-7A57-4D36-A65A-7336AB9B8C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3A2670-F9EA-4153-9DED-14496E52A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F47B-D607-427B-9E4A-73FBAF710012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0F1D90-9002-4A11-ACF9-67ECECD3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C2735D-5495-4A49-972F-163ACFA06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CD6C-8253-497F-928C-F79134CE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380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C6216-CA12-42CE-B886-5192E28BF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980614-41DF-455C-AE8D-2657B9E89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F47B-D607-427B-9E4A-73FBAF710012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BE5C64-02EE-4A70-815C-74BC2C561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C568B9-4DBC-4C29-A803-321AAA7B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CD6C-8253-497F-928C-F79134CE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745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E3AF7A-A472-4EF7-8F3E-8B0BBE26D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F47B-D607-427B-9E4A-73FBAF710012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A72CA3-E8F0-419E-B76A-32BF0472C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72179-C5CA-4C2A-9D07-BF38EDCAB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CD6C-8253-497F-928C-F79134CE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268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05D24-653A-44FA-A963-914509AE8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6006C-8003-495B-B02D-1E5783BB4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FD40CC-B3FD-4585-9218-12C9D4AA0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322466-AF32-402F-8A76-B990FAEDA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F47B-D607-427B-9E4A-73FBAF710012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57C348-5566-444F-8BB0-D1D380F74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6169B-0738-4E6F-8C3D-40A025473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CD6C-8253-497F-928C-F79134CE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401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FCCE7-96CE-48CD-9A99-7A5CCDDB3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C4FC70-6F12-42AD-B23D-A41503457A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099711-5009-4D0C-8F0D-FA4A46A31B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4F9271-470B-4686-A374-17D66C30B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F47B-D607-427B-9E4A-73FBAF710012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1C9BAD-6A95-43D9-8DE3-B546FB66A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195F9-8374-49CF-9E1D-3A0930DC5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CD6C-8253-497F-928C-F79134CE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387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3E9C87-CD14-437A-BB1B-059004693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AEA9E4-1130-4A05-A2CE-B85FFC4AE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13FB7D-F442-4E40-AD0E-F0166804F8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8F47B-D607-427B-9E4A-73FBAF710012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1F8CF-F0F3-4775-8642-A22816858B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A4365-0579-497D-B899-62FFDE7B8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DCD6C-8253-497F-928C-F79134CE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888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5.gif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9A85A78-E592-430E-BB7E-25A23B51AB44}"/>
              </a:ext>
            </a:extLst>
          </p:cNvPr>
          <p:cNvSpPr/>
          <p:nvPr/>
        </p:nvSpPr>
        <p:spPr>
          <a:xfrm>
            <a:off x="-1" y="1"/>
            <a:ext cx="3231377" cy="20158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b="1" dirty="0">
              <a:solidFill>
                <a:schemeClr val="accent6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Stniniansprimarydundee.co.uk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@StNinsRCDund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916670-B0B7-4C2C-8706-D6FD558D119A}"/>
              </a:ext>
            </a:extLst>
          </p:cNvPr>
          <p:cNvSpPr/>
          <p:nvPr/>
        </p:nvSpPr>
        <p:spPr>
          <a:xfrm>
            <a:off x="-4095" y="2015815"/>
            <a:ext cx="3222175" cy="30625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44000"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1200" b="1" dirty="0">
              <a:solidFill>
                <a:schemeClr val="tx1"/>
              </a:solidFill>
            </a:endParaRPr>
          </a:p>
          <a:p>
            <a:endParaRPr lang="en-GB" sz="1200" b="1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DC8BBF-9DBD-4512-8ECB-965906CC149F}"/>
              </a:ext>
            </a:extLst>
          </p:cNvPr>
          <p:cNvSpPr/>
          <p:nvPr/>
        </p:nvSpPr>
        <p:spPr>
          <a:xfrm>
            <a:off x="-6421" y="5075179"/>
            <a:ext cx="3222171" cy="17914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3C17CC-ECB5-49F8-9E76-9681AA39D569}"/>
              </a:ext>
            </a:extLst>
          </p:cNvPr>
          <p:cNvSpPr/>
          <p:nvPr/>
        </p:nvSpPr>
        <p:spPr>
          <a:xfrm>
            <a:off x="3197867" y="5075178"/>
            <a:ext cx="2873832" cy="17828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tlCol="0" anchor="t"/>
          <a:lstStyle/>
          <a:p>
            <a:pPr algn="ctr"/>
            <a:r>
              <a:rPr lang="en-GB" b="1" u="sng" dirty="0">
                <a:solidFill>
                  <a:schemeClr val="tx1"/>
                </a:solidFill>
              </a:rPr>
              <a:t>Priority 3-Ensuring a culture of inclusion, participation and positive relationships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*Gaining SILVER award: Rights Respecting Schools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QI 3.1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endParaRPr lang="en-GB" sz="1000" b="1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C987739-F19A-4B9B-9575-3280D1C40130}"/>
              </a:ext>
            </a:extLst>
          </p:cNvPr>
          <p:cNvSpPr/>
          <p:nvPr/>
        </p:nvSpPr>
        <p:spPr>
          <a:xfrm>
            <a:off x="8936095" y="5070586"/>
            <a:ext cx="3271145" cy="179147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/>
          <a:lstStyle/>
          <a:p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BBF1475-55E9-4970-8C24-E53D9614A887}"/>
              </a:ext>
            </a:extLst>
          </p:cNvPr>
          <p:cNvSpPr/>
          <p:nvPr/>
        </p:nvSpPr>
        <p:spPr>
          <a:xfrm>
            <a:off x="8953704" y="2015815"/>
            <a:ext cx="3242381" cy="30625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tlCol="0" anchor="t"/>
          <a:lstStyle/>
          <a:p>
            <a:pPr algn="ctr"/>
            <a:r>
              <a:rPr lang="en-GB" b="1" u="sng" dirty="0">
                <a:solidFill>
                  <a:schemeClr val="tx1"/>
                </a:solidFill>
              </a:rPr>
              <a:t>Priority 2</a:t>
            </a:r>
          </a:p>
          <a:p>
            <a:pPr algn="ctr"/>
            <a:r>
              <a:rPr lang="en-GB" b="1" u="sng" dirty="0">
                <a:solidFill>
                  <a:schemeClr val="tx1"/>
                </a:solidFill>
              </a:rPr>
              <a:t>Improving attainment in numeracy</a:t>
            </a:r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*Embedding numeracy talks across all classes(improving flexibility, accuracy and efficiency in mathematical thinking)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*Investing in resources for ‘concrete-pictorial-abstract approach’ to numeracy learning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*Improving accuracy &amp; confidence working through a multi-step word problem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QI 2.2, 2.3, 3.2</a:t>
            </a: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D622238-9127-4C7A-B13D-92E2E55E4F72}"/>
              </a:ext>
            </a:extLst>
          </p:cNvPr>
          <p:cNvSpPr/>
          <p:nvPr/>
        </p:nvSpPr>
        <p:spPr>
          <a:xfrm>
            <a:off x="8936094" y="-11812"/>
            <a:ext cx="3255905" cy="20158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600" b="1" dirty="0">
                <a:solidFill>
                  <a:schemeClr val="tx1"/>
                </a:solidFill>
              </a:rPr>
              <a:t>2.2</a:t>
            </a:r>
            <a:r>
              <a:rPr lang="en-GB" sz="1600" dirty="0">
                <a:solidFill>
                  <a:schemeClr val="tx1"/>
                </a:solidFill>
              </a:rPr>
              <a:t> Curriculum</a:t>
            </a:r>
          </a:p>
          <a:p>
            <a:r>
              <a:rPr lang="en-GB" sz="1600" b="1" dirty="0">
                <a:solidFill>
                  <a:schemeClr val="tx1"/>
                </a:solidFill>
              </a:rPr>
              <a:t>2.3</a:t>
            </a:r>
            <a:r>
              <a:rPr lang="en-GB" sz="1600" dirty="0">
                <a:solidFill>
                  <a:schemeClr val="tx1"/>
                </a:solidFill>
              </a:rPr>
              <a:t> Learning, teaching, assessment</a:t>
            </a:r>
          </a:p>
          <a:p>
            <a:r>
              <a:rPr lang="en-GB" sz="1600" b="1" dirty="0">
                <a:solidFill>
                  <a:schemeClr val="tx1"/>
                </a:solidFill>
              </a:rPr>
              <a:t>2.4</a:t>
            </a:r>
            <a:r>
              <a:rPr lang="en-GB" sz="1600" dirty="0">
                <a:solidFill>
                  <a:schemeClr val="tx1"/>
                </a:solidFill>
              </a:rPr>
              <a:t> Personalised support</a:t>
            </a:r>
          </a:p>
          <a:p>
            <a:r>
              <a:rPr lang="en-GB" sz="1600" b="1" dirty="0">
                <a:solidFill>
                  <a:schemeClr val="tx1"/>
                </a:solidFill>
              </a:rPr>
              <a:t>2.7</a:t>
            </a:r>
            <a:r>
              <a:rPr lang="en-GB" sz="1600" dirty="0">
                <a:solidFill>
                  <a:schemeClr val="tx1"/>
                </a:solidFill>
              </a:rPr>
              <a:t> Partnerships</a:t>
            </a:r>
          </a:p>
          <a:p>
            <a:r>
              <a:rPr lang="en-GB" sz="1600" dirty="0">
                <a:solidFill>
                  <a:schemeClr val="tx1"/>
                </a:solidFill>
              </a:rPr>
              <a:t>3.1 Ensuring wellbeing, equality and inclusion</a:t>
            </a:r>
          </a:p>
          <a:p>
            <a:r>
              <a:rPr lang="en-GB" sz="1600" b="1" dirty="0">
                <a:solidFill>
                  <a:schemeClr val="tx1"/>
                </a:solidFill>
              </a:rPr>
              <a:t>3.2</a:t>
            </a:r>
            <a:r>
              <a:rPr lang="en-GB" sz="1600" dirty="0">
                <a:solidFill>
                  <a:schemeClr val="tx1"/>
                </a:solidFill>
              </a:rPr>
              <a:t> Raising attainment and achievement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255037-C99E-4902-A2BC-E7968C646A73}"/>
              </a:ext>
            </a:extLst>
          </p:cNvPr>
          <p:cNvSpPr/>
          <p:nvPr/>
        </p:nvSpPr>
        <p:spPr>
          <a:xfrm>
            <a:off x="3234090" y="0"/>
            <a:ext cx="5719614" cy="50665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/>
          <a:lstStyle/>
          <a:p>
            <a:pPr algn="ctr"/>
            <a:r>
              <a:rPr lang="en-GB" sz="2400" b="1" u="sng" dirty="0">
                <a:solidFill>
                  <a:schemeClr val="tx1"/>
                </a:solidFill>
              </a:rPr>
              <a:t>School Improvement-Our Plan 2021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St </a:t>
            </a:r>
            <a:r>
              <a:rPr lang="en-GB" b="1" dirty="0" err="1">
                <a:solidFill>
                  <a:schemeClr val="tx1"/>
                </a:solidFill>
              </a:rPr>
              <a:t>Ninian’s</a:t>
            </a:r>
            <a:r>
              <a:rPr lang="en-GB" b="1" dirty="0">
                <a:solidFill>
                  <a:schemeClr val="tx1"/>
                </a:solidFill>
              </a:rPr>
              <a:t> RC Primary School</a:t>
            </a:r>
          </a:p>
          <a:p>
            <a:pPr algn="ctr"/>
            <a:endParaRPr lang="en-GB" b="1" dirty="0">
              <a:solidFill>
                <a:schemeClr val="accent6"/>
              </a:solidFill>
            </a:endParaRPr>
          </a:p>
        </p:txBody>
      </p:sp>
      <p:graphicFrame>
        <p:nvGraphicFramePr>
          <p:cNvPr id="22" name="Diagram 21">
            <a:extLst>
              <a:ext uri="{FF2B5EF4-FFF2-40B4-BE49-F238E27FC236}">
                <a16:creationId xmlns:a16="http://schemas.microsoft.com/office/drawing/2014/main" id="{7F633E44-0B7C-414F-A08F-8AA68F707E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9974435"/>
              </p:ext>
            </p:extLst>
          </p:nvPr>
        </p:nvGraphicFramePr>
        <p:xfrm>
          <a:off x="92714" y="5678134"/>
          <a:ext cx="947416" cy="1096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463DA50B-90E2-4DE2-A6F5-5FC2BF87F5F0}"/>
              </a:ext>
            </a:extLst>
          </p:cNvPr>
          <p:cNvSpPr/>
          <p:nvPr/>
        </p:nvSpPr>
        <p:spPr>
          <a:xfrm>
            <a:off x="6079872" y="5066521"/>
            <a:ext cx="2873832" cy="17914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t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969E990F-C3B9-4489-83E2-0D8B46A761D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9625" y="2400300"/>
            <a:ext cx="1939894" cy="2250276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7BFB91F8-6F41-45B7-8607-30B44D09F50E}"/>
              </a:ext>
            </a:extLst>
          </p:cNvPr>
          <p:cNvSpPr txBox="1"/>
          <p:nvPr/>
        </p:nvSpPr>
        <p:spPr>
          <a:xfrm>
            <a:off x="3956409" y="4650578"/>
            <a:ext cx="4279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‘DREAM BELIEVE ACHIEVE’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A41149-C5B8-4F12-890C-B21AE3F6B61B}"/>
              </a:ext>
            </a:extLst>
          </p:cNvPr>
          <p:cNvSpPr txBox="1"/>
          <p:nvPr/>
        </p:nvSpPr>
        <p:spPr>
          <a:xfrm>
            <a:off x="0" y="2024474"/>
            <a:ext cx="322217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/>
              <a:t>Priority 1</a:t>
            </a:r>
          </a:p>
          <a:p>
            <a:pPr algn="ctr"/>
            <a:r>
              <a:rPr lang="en-GB" b="1" u="sng" dirty="0"/>
              <a:t>Improving attainment in literacy</a:t>
            </a:r>
            <a:endParaRPr lang="en-GB" dirty="0"/>
          </a:p>
          <a:p>
            <a:r>
              <a:rPr lang="en-GB" dirty="0"/>
              <a:t>*SIG-Collaborative research project on reading at second level with a focus on comprehension and inference</a:t>
            </a:r>
          </a:p>
          <a:p>
            <a:endParaRPr lang="en-GB" dirty="0"/>
          </a:p>
          <a:p>
            <a:r>
              <a:rPr lang="en-GB" dirty="0"/>
              <a:t>*Reading challenge which demonstrates progression embedded across all classes</a:t>
            </a:r>
          </a:p>
          <a:p>
            <a:endParaRPr lang="en-GB" dirty="0"/>
          </a:p>
          <a:p>
            <a:r>
              <a:rPr lang="en-GB" dirty="0"/>
              <a:t>*Reading recovery with targeted pupils in P5-targeted supporting of learners</a:t>
            </a:r>
          </a:p>
          <a:p>
            <a:endParaRPr lang="en-GB" dirty="0"/>
          </a:p>
          <a:p>
            <a:pPr algn="ctr"/>
            <a:r>
              <a:rPr lang="en-GB" b="1" dirty="0"/>
              <a:t>QI 2.2, 2.3, 2.4,3.2,2.7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CED2CD8-C09F-4203-B8C9-58715F52FA6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3479" y="5038818"/>
            <a:ext cx="1521946" cy="1807311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922ABC4F-7CF3-43B4-9D69-73B646CAD2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4" y="101229"/>
            <a:ext cx="653151" cy="65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839F4CB9-FF80-4C85-9995-D2A2BC0A3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0" y="1179866"/>
            <a:ext cx="553140" cy="553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2510FCDD-CDF3-43F8-B367-B30966FE6DF7}"/>
              </a:ext>
            </a:extLst>
          </p:cNvPr>
          <p:cNvSpPr txBox="1"/>
          <p:nvPr/>
        </p:nvSpPr>
        <p:spPr>
          <a:xfrm>
            <a:off x="8446769" y="101229"/>
            <a:ext cx="4531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dirty="0"/>
          </a:p>
        </p:txBody>
      </p:sp>
      <p:pic>
        <p:nvPicPr>
          <p:cNvPr id="16" name="Picture 12" descr="Graphic showing the six priority key areas of School Leadership, Teacher Professionalism, Parental Engagement, Assessment of Children’s Progress, School Improvement and Performance Information ">
            <a:extLst>
              <a:ext uri="{FF2B5EF4-FFF2-40B4-BE49-F238E27FC236}">
                <a16:creationId xmlns:a16="http://schemas.microsoft.com/office/drawing/2014/main" id="{1B6C4E01-2878-429A-8422-CDD64C4156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25" b="1764"/>
          <a:stretch/>
        </p:blipFill>
        <p:spPr bwMode="auto">
          <a:xfrm>
            <a:off x="5365054" y="1040130"/>
            <a:ext cx="3498538" cy="3594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Heart 16">
            <a:extLst>
              <a:ext uri="{FF2B5EF4-FFF2-40B4-BE49-F238E27FC236}">
                <a16:creationId xmlns:a16="http://schemas.microsoft.com/office/drawing/2014/main" id="{46DD3F10-1359-40C8-92C9-3739A7434218}"/>
              </a:ext>
            </a:extLst>
          </p:cNvPr>
          <p:cNvSpPr/>
          <p:nvPr/>
        </p:nvSpPr>
        <p:spPr>
          <a:xfrm>
            <a:off x="3267600" y="754381"/>
            <a:ext cx="1878467" cy="184023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High Quality Learning and Teaching</a:t>
            </a:r>
          </a:p>
        </p:txBody>
      </p:sp>
    </p:spTree>
    <p:extLst>
      <p:ext uri="{BB962C8B-B14F-4D97-AF65-F5344CB8AC3E}">
        <p14:creationId xmlns:p14="http://schemas.microsoft.com/office/powerpoint/2010/main" val="427178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175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Macphail, Stephen</dc:creator>
  <cp:lastModifiedBy>Lisa MacPhail</cp:lastModifiedBy>
  <cp:revision>38</cp:revision>
  <dcterms:created xsi:type="dcterms:W3CDTF">2020-02-19T15:09:39Z</dcterms:created>
  <dcterms:modified xsi:type="dcterms:W3CDTF">2021-11-15T09:10:18Z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19d5fe6-6ff0-4580-ac71-4bb0bf2203da_Enabled">
    <vt:lpwstr>True</vt:lpwstr>
  </property>
  <property fmtid="{D5CDD505-2E9C-101B-9397-08002B2CF9AE}" pid="3" name="MSIP_Label_d19d5fe6-6ff0-4580-ac71-4bb0bf2203da_SiteId">
    <vt:lpwstr>ae4df1f7-611e-444f-897e-f964e1205171</vt:lpwstr>
  </property>
  <property fmtid="{D5CDD505-2E9C-101B-9397-08002B2CF9AE}" pid="4" name="MSIP_Label_d19d5fe6-6ff0-4580-ac71-4bb0bf2203da_Owner">
    <vt:lpwstr>sm162009@ncr.com</vt:lpwstr>
  </property>
  <property fmtid="{D5CDD505-2E9C-101B-9397-08002B2CF9AE}" pid="5" name="MSIP_Label_d19d5fe6-6ff0-4580-ac71-4bb0bf2203da_SetDate">
    <vt:lpwstr>2020-02-19T19:34:08.5266490Z</vt:lpwstr>
  </property>
  <property fmtid="{D5CDD505-2E9C-101B-9397-08002B2CF9AE}" pid="6" name="MSIP_Label_d19d5fe6-6ff0-4580-ac71-4bb0bf2203da_Name">
    <vt:lpwstr>Public</vt:lpwstr>
  </property>
  <property fmtid="{D5CDD505-2E9C-101B-9397-08002B2CF9AE}" pid="7" name="MSIP_Label_d19d5fe6-6ff0-4580-ac71-4bb0bf2203da_Application">
    <vt:lpwstr>Microsoft Azure Information Protection</vt:lpwstr>
  </property>
  <property fmtid="{D5CDD505-2E9C-101B-9397-08002B2CF9AE}" pid="8" name="MSIP_Label_d19d5fe6-6ff0-4580-ac71-4bb0bf2203da_ActionId">
    <vt:lpwstr>e78cf5ef-c2bc-4939-88a6-5eac6db8322a</vt:lpwstr>
  </property>
  <property fmtid="{D5CDD505-2E9C-101B-9397-08002B2CF9AE}" pid="9" name="MSIP_Label_d19d5fe6-6ff0-4580-ac71-4bb0bf2203da_Extended_MSFT_Method">
    <vt:lpwstr>Manual</vt:lpwstr>
  </property>
  <property fmtid="{D5CDD505-2E9C-101B-9397-08002B2CF9AE}" pid="10" name="Sensitivity">
    <vt:lpwstr>Public</vt:lpwstr>
  </property>
</Properties>
</file>